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316" r:id="rId5"/>
    <p:sldId id="291" r:id="rId6"/>
    <p:sldId id="317" r:id="rId7"/>
    <p:sldId id="311" r:id="rId8"/>
    <p:sldId id="283" r:id="rId9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99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266D8-C4BF-4DAE-86C8-9DD8694001C5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B5992-E709-4369-AA3F-E10D5EC1C8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3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84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501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8624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7392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8799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448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B5992-E709-4369-AA3F-E10D5EC1C8B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654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712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47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0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6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0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374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6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737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11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569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83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A85FC-C800-4C03-BC70-6078F845AB50}" type="datetimeFigureOut">
              <a:rPr lang="es-ES" smtClean="0"/>
              <a:t>18/06/2019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D5D3B-073E-462B-BD4F-1D59957515A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81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5.xml"/><Relationship Id="rId7" Type="http://schemas.openxmlformats.org/officeDocument/2006/relationships/oleObject" Target="file:///\\EJWP1043\D8401000\FOCAD%202019\GBA%202019\01.%20Tramitaci&#243;n%20de%20la%20convocatoria\Web\documentos%20_ayuda\euskera\INCIDENCIAS-eus.doc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file:///\\EJWP1043\D8401000\FOCAD%202019\GBA%202019\01.%20Tramitaci&#243;n%20de%20la%20convocatoria\Web\Presupuesto\PresupuestoConvocatoria_Y27B_Web_eusk.xls" TargetMode="External"/><Relationship Id="rId3" Type="http://schemas.openxmlformats.org/officeDocument/2006/relationships/image" Target="../media/image1.jpeg"/><Relationship Id="rId7" Type="http://schemas.openxmlformats.org/officeDocument/2006/relationships/oleObject" Target="file:///\\EJWP1043\D8401000\FOCAD%202019\GBA%202019\01.%20Tramitaci&#243;n%20de%20la%20convocatoria\Web\Propuesta_teknika_eusk\Propuesta%20T&#233;cnica%20S&#243;lo%20Plan_eu.doc" TargetMode="External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file:///\\EJWP1043\D8401000\FOCAD%202019\GBA%202019\01.%20Tramitaci&#243;n%20de%20la%20convocatoria\Web\Propuesta_teknika_eusk\Propuesta%20T&#233;cnica%20S&#243;lo%20Eva_eu.doc" TargetMode="External"/><Relationship Id="rId5" Type="http://schemas.openxmlformats.org/officeDocument/2006/relationships/oleObject" Target="file:///\\EJWP1043\D8401000\FOCAD%202019\GBA%202019\01.%20Tramitaci&#243;n%20de%20la%20convocatoria\Web\Propuesta_teknika_eusk\Propuesta%20T&#233;cnica%20Diagn+Plan_eu.doc" TargetMode="External"/><Relationship Id="rId10" Type="http://schemas.openxmlformats.org/officeDocument/2006/relationships/image" Target="../media/image7.wmf"/><Relationship Id="rId4" Type="http://schemas.openxmlformats.org/officeDocument/2006/relationships/image" Target="../media/image2.jpeg"/><Relationship Id="rId9" Type="http://schemas.openxmlformats.org/officeDocument/2006/relationships/oleObject" Target="file:///\\EJWP1043\D8401000\FOCAD%202019\GBA%202019\01.%20Tramitaci&#243;n%20de%20la%20convocatoria\Web\Propuesta_teknika_eusk\Propuesta%20T&#233;cnica%20Implem+Eva_eu.doc" TargetMode="External"/><Relationship Id="rId1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file:///\\EJWP1043\D8401000\FOCAD%202019\GBA%202019\01.%20Tramitaci&#243;n%20de%20la%20convocatoria\Web\documentos%20_ayuda\euskera\Listado%20anexos%202019_eus.doc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CONVOCATORIA GBA 2019</a:t>
            </a:r>
            <a:br>
              <a:rPr lang="es-E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GBA DEIALDIA</a:t>
            </a:r>
            <a:endParaRPr lang="es-ES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3497263"/>
            <a:ext cx="7448872" cy="2952328"/>
          </a:xfrm>
        </p:spPr>
        <p:txBody>
          <a:bodyPr>
            <a:normAutofit lnSpcReduction="10000"/>
          </a:bodyPr>
          <a:lstStyle/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PRESENTACIÓN </a:t>
            </a:r>
          </a:p>
          <a:p>
            <a:r>
              <a:rPr lang="es-ES" i="1" dirty="0" smtClean="0">
                <a:latin typeface="Arial" panose="020B0604020202020204" pitchFamily="34" charset="0"/>
                <a:cs typeface="Arial" panose="020B0604020202020204" pitchFamily="34" charset="0"/>
              </a:rPr>
              <a:t>AURKEZPENA</a:t>
            </a:r>
          </a:p>
          <a:p>
            <a:endParaRPr lang="es-ES" sz="27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s-E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Vitoria-Gasteiz, 2019ko </a:t>
            </a:r>
            <a:r>
              <a:rPr lang="es-ES" sz="2600" dirty="0" err="1">
                <a:latin typeface="Arial" panose="020B0604020202020204" pitchFamily="34" charset="0"/>
                <a:cs typeface="Arial" panose="020B0604020202020204" pitchFamily="34" charset="0"/>
              </a:rPr>
              <a:t>ekainaren</a:t>
            </a:r>
            <a:r>
              <a:rPr lang="es-ES" sz="2600" dirty="0">
                <a:latin typeface="Arial" panose="020B0604020202020204" pitchFamily="34" charset="0"/>
                <a:cs typeface="Arial" panose="020B0604020202020204" pitchFamily="34" charset="0"/>
              </a:rPr>
              <a:t> 26ean</a:t>
            </a: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378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3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620688"/>
            <a:ext cx="6921549" cy="792089"/>
          </a:xfrm>
        </p:spPr>
        <p:txBody>
          <a:bodyPr>
            <a:noAutofit/>
          </a:bodyPr>
          <a:lstStyle/>
          <a:p>
            <a:r>
              <a:rPr lang="eu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GBA 2019ko </a:t>
            </a:r>
            <a:r>
              <a:rPr lang="eu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deialdiaren elementu nagusiak </a:t>
            </a:r>
            <a:endParaRPr lang="es-E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424936" cy="4896544"/>
          </a:xfrm>
        </p:spPr>
        <p:txBody>
          <a:bodyPr>
            <a:noAutofit/>
          </a:bodyPr>
          <a:lstStyle/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u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 </a:t>
            </a:r>
            <a:r>
              <a:rPr lang="eu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daitekeen </a:t>
            </a:r>
            <a:r>
              <a:rPr lang="eu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araudia: </a:t>
            </a:r>
          </a:p>
          <a:p>
            <a:pPr marL="342900" indent="-342900" algn="l">
              <a:buFontTx/>
              <a:buChar char="-"/>
            </a:pPr>
            <a:r>
              <a:rPr lang="eu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Deialdiaren 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ebazpena.</a:t>
            </a:r>
            <a:endParaRPr lang="eu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40/2018 </a:t>
            </a: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Dekretua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martxoaren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27koa.  </a:t>
            </a:r>
          </a:p>
          <a:p>
            <a:pPr marL="342900" indent="-342900" algn="l">
              <a:buFontTx/>
              <a:buChar char="-"/>
            </a:pPr>
            <a:r>
              <a:rPr lang="es-ES_tradnl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Garapenerako</a:t>
            </a:r>
            <a:r>
              <a:rPr lang="es-ES_tradn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Lankidetzako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Eragileen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Euskal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Autonomia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Erkidegoko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Erregistroa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sortu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arautzen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duen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urriaren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9ko 140/2018 </a:t>
            </a:r>
            <a:r>
              <a:rPr lang="es-ES_tradnl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Dekretua</a:t>
            </a:r>
            <a:r>
              <a:rPr lang="es-ES_tradnl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(*)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l">
              <a:buFontTx/>
              <a:buChar char="-"/>
            </a:pP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39/2015 </a:t>
            </a:r>
            <a:r>
              <a:rPr lang="eu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Legea, administrazio-prozedurari buruzkoa (epeak</a:t>
            </a:r>
            <a:r>
              <a:rPr lang="eu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u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s-ES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Aurrekontua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250.000 </a:t>
            </a:r>
            <a:r>
              <a:rPr lang="es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marL="342900" indent="-342900" algn="l">
              <a:buFontTx/>
              <a:buChar char="-"/>
            </a:pP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Diagnostiko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Planentzat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100.000 €</a:t>
            </a:r>
            <a:endParaRPr lang="es-E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Tx/>
              <a:buChar char="-"/>
            </a:pP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Planentzat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bakarrik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16.000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marL="342900" indent="-342900" algn="l">
              <a:buFontTx/>
              <a:buChar char="-"/>
            </a:pP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Implementatzeko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Ebaluatzeko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127.000 €</a:t>
            </a:r>
          </a:p>
          <a:p>
            <a:pPr marL="342900" indent="-342900" algn="l">
              <a:buFontTx/>
              <a:buChar char="-"/>
            </a:pP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Ebaluatzeko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bakarrik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E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.000 €</a:t>
            </a:r>
          </a:p>
          <a:p>
            <a:pPr algn="l"/>
            <a:endParaRPr lang="es-E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961109" y="352074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2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0" y="-7793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38452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8358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1136700" y="440667"/>
            <a:ext cx="6921549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u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GBA </a:t>
            </a:r>
            <a:r>
              <a:rPr lang="eu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</a:t>
            </a:r>
            <a:r>
              <a:rPr lang="eu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deialdiaren elementu nagusiak </a:t>
            </a:r>
            <a:r>
              <a:rPr lang="es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800" b="1" dirty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2 Subtítulo"/>
          <p:cNvSpPr>
            <a:spLocks noGrp="1"/>
          </p:cNvSpPr>
          <p:nvPr>
            <p:ph type="subTitle" idx="1"/>
          </p:nvPr>
        </p:nvSpPr>
        <p:spPr>
          <a:xfrm>
            <a:off x="312998" y="1412776"/>
            <a:ext cx="8568952" cy="5076565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u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Gehieneko diru-laguntza </a:t>
            </a:r>
            <a:r>
              <a:rPr lang="eu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aukera bakoitzeko 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(2018 </a:t>
            </a:r>
            <a:r>
              <a:rPr lang="es-ES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Dekretua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342900" indent="-342900" algn="just">
              <a:buFontTx/>
              <a:buChar char="-"/>
            </a:pPr>
            <a:r>
              <a:rPr lang="es-E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Diagnostikoa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Planarentzat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42.000 €</a:t>
            </a:r>
          </a:p>
          <a:p>
            <a:pPr marL="342900" indent="-342900" algn="just">
              <a:buFontTx/>
              <a:buChar char="-"/>
            </a:pPr>
            <a:r>
              <a:rPr lang="es-E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Planarentzat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bakarrik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16.000 €</a:t>
            </a:r>
          </a:p>
          <a:p>
            <a:pPr marL="342900" indent="-342900" algn="just">
              <a:buFontTx/>
              <a:buChar char="-"/>
            </a:pPr>
            <a:r>
              <a:rPr lang="es-E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Inplementatzeko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 </a:t>
            </a:r>
            <a:r>
              <a:rPr lang="es-E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Ebaluatzeko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40.000 €</a:t>
            </a:r>
          </a:p>
          <a:p>
            <a:pPr marL="342900" indent="-342900" algn="just">
              <a:buFontTx/>
              <a:buChar char="-"/>
            </a:pPr>
            <a:r>
              <a:rPr lang="es-E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Ebaluatzeko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bakarrik</a:t>
            </a:r>
            <a:r>
              <a:rPr lang="es-E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7.000 €</a:t>
            </a:r>
          </a:p>
          <a:p>
            <a:pPr algn="just"/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ES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Kofinantzaketa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s-ES" sz="2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beharrezkoa</a:t>
            </a:r>
            <a:r>
              <a:rPr lang="es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s-ES" sz="22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u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Gehieneko </a:t>
            </a:r>
            <a:r>
              <a:rPr lang="eu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funtsak erakunde bakoitzeko (</a:t>
            </a:r>
            <a:r>
              <a:rPr lang="eu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</a:t>
            </a:r>
            <a:r>
              <a:rPr lang="eu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deialdi guztiak): </a:t>
            </a:r>
            <a:r>
              <a:rPr lang="es-ES" sz="2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2.688.849,11</a:t>
            </a:r>
            <a:r>
              <a:rPr lang="eu-E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pPr algn="just"/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u-E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Eskabideak aurkezteko modalitatea: Izapidetze </a:t>
            </a:r>
            <a:r>
              <a:rPr lang="eu-E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elektronikoa</a:t>
            </a:r>
            <a:endParaRPr lang="es-E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46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554712"/>
            <a:ext cx="7569621" cy="387372"/>
          </a:xfrm>
        </p:spPr>
        <p:txBody>
          <a:bodyPr>
            <a:noAutofit/>
          </a:bodyPr>
          <a:lstStyle/>
          <a:p>
            <a:pPr lvl="0"/>
            <a:r>
              <a:rPr lang="eu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Aurreikusitako egutegia</a:t>
            </a:r>
            <a:endParaRPr lang="es-E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568952" cy="5733256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u-E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EHAAn</a:t>
            </a:r>
            <a:r>
              <a:rPr lang="eu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argitaratzea: </a:t>
            </a:r>
            <a:r>
              <a:rPr lang="eu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ekainaren </a:t>
            </a:r>
            <a:r>
              <a:rPr lang="eu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19a</a:t>
            </a:r>
            <a:endParaRPr lang="eu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u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u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Eskabideak </a:t>
            </a:r>
            <a:r>
              <a:rPr lang="eu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aurkezteko epea</a:t>
            </a:r>
            <a:r>
              <a:rPr lang="eu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hilabete 1</a:t>
            </a:r>
          </a:p>
          <a:p>
            <a:pPr algn="l"/>
            <a:r>
              <a:rPr lang="eu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u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Ekainaren </a:t>
            </a:r>
            <a:r>
              <a:rPr lang="eu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u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 uztailaren19ra </a:t>
            </a:r>
            <a:r>
              <a:rPr lang="eu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(biak barne)</a:t>
            </a:r>
          </a:p>
          <a:p>
            <a:pPr lvl="0" algn="just"/>
            <a:endParaRPr lang="es-ES_tradnl" sz="24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u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Zuzentzeko gutunak bidaltzea: </a:t>
            </a:r>
            <a:r>
              <a:rPr lang="eu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iraila*</a:t>
            </a:r>
            <a:endParaRPr lang="eu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es-ES_tradnl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eu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Emate-erabakia </a:t>
            </a:r>
            <a:r>
              <a:rPr lang="eu-ES" sz="2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EHAAn</a:t>
            </a:r>
            <a:r>
              <a:rPr lang="eu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u-E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urria/azaroa</a:t>
            </a:r>
            <a:endParaRPr lang="eu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ES_tradnl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u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Esleipendunentzako oroigarria: Laguntza onartzea ordaindu baino </a:t>
            </a:r>
            <a:r>
              <a:rPr lang="eu-E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lehen</a:t>
            </a:r>
            <a:r>
              <a:rPr lang="eu-E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es-ES_tradnl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u-E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39/2015 Legeak araututako </a:t>
            </a:r>
            <a:r>
              <a:rPr lang="eu-E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epeak</a:t>
            </a:r>
            <a:endParaRPr lang="es-ES_tradnl" sz="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l"/>
            <a:endParaRPr lang="es-ES_tradnl" sz="2800" dirty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s-ES_tradnl" sz="28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endParaRPr lang="es-ES_tradnl" sz="2800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376237"/>
            <a:ext cx="6921549" cy="792089"/>
          </a:xfrm>
        </p:spPr>
        <p:txBody>
          <a:bodyPr>
            <a:noAutofit/>
          </a:bodyPr>
          <a:lstStyle/>
          <a:p>
            <a:r>
              <a:rPr lang="eu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Instantzia normalizatua (</a:t>
            </a:r>
            <a:r>
              <a:rPr lang="eu-ES" sz="28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</a:t>
            </a:r>
            <a:r>
              <a:rPr lang="eu-ES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formatuak</a:t>
            </a:r>
            <a:r>
              <a:rPr lang="eu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84976" cy="518457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u-E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Eskabidea</a:t>
            </a:r>
            <a:r>
              <a:rPr lang="eu-ES" sz="2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u-E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u-ES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sede</a:t>
            </a:r>
            <a:r>
              <a:rPr lang="eu-E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elektronikoa</a:t>
            </a:r>
          </a:p>
          <a:p>
            <a:pPr algn="l"/>
            <a:r>
              <a:rPr lang="es-E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https://www.euskadi.eus/egoitza-elektronikoa/</a:t>
            </a:r>
          </a:p>
          <a:p>
            <a:pPr algn="l"/>
            <a:r>
              <a:rPr lang="es-E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http://www.elankidetza.euskadi.eus/x63-homev7/e</a:t>
            </a:r>
            <a:endParaRPr lang="eu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9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9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Laguntzeko</a:t>
            </a:r>
            <a:r>
              <a:rPr lang="es-ES" sz="2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9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dokumentuak</a:t>
            </a:r>
            <a:r>
              <a:rPr lang="es-ES" sz="29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ES" sz="29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u-ES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Izapidetze elektronikorako </a:t>
            </a:r>
            <a:r>
              <a:rPr lang="eu-E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eskuliburua eta bideoa</a:t>
            </a:r>
            <a:endParaRPr lang="eu-ES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u-ES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GLEAn</a:t>
            </a:r>
            <a:r>
              <a:rPr lang="eu-E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izena emandakoen erakundeen kodeen zerrenda</a:t>
            </a:r>
            <a:endParaRPr lang="es-ES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Inzidentzia</a:t>
            </a:r>
            <a:r>
              <a:rPr lang="es-E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informatikoen</a:t>
            </a:r>
            <a:r>
              <a:rPr lang="es-ES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dokumentua</a:t>
            </a:r>
            <a:endParaRPr lang="es-ES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800" b="1" u="sng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Garrantzitsua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Titularra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rdezkaritza</a:t>
            </a:r>
            <a:r>
              <a:rPr lang="es-E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izenean</a:t>
            </a: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E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GORABEHERA INFORMATIKOAK </a:t>
            </a:r>
            <a:r>
              <a:rPr lang="es-ES" sz="29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  <a:endParaRPr lang="es-ES" sz="2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3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00400" y="3497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0700" algn="ctr"/>
                <a:tab pos="5759450" algn="r"/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0700" algn="ctr"/>
                <a:tab pos="5759450" algn="r"/>
                <a:tab pos="6300788" algn="r"/>
              </a:tabLst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8760"/>
            <a:ext cx="4499992" cy="194421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491383"/>
              </p:ext>
            </p:extLst>
          </p:nvPr>
        </p:nvGraphicFramePr>
        <p:xfrm>
          <a:off x="6156176" y="429309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showAsIcon="1" r:id="rId7" imgW="914400" imgH="771480" progId="Word.Document.8">
                  <p:link updateAutomatic="1"/>
                </p:oleObj>
              </mc:Choice>
              <mc:Fallback>
                <p:oleObj name="Document" showAsIcon="1" r:id="rId7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56176" y="429309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98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3"/>
          </a:xfrm>
        </p:spPr>
        <p:txBody>
          <a:bodyPr>
            <a:normAutofit/>
          </a:bodyPr>
          <a:lstStyle/>
          <a:p>
            <a:r>
              <a:rPr lang="eu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Instantzia normalizatua (</a:t>
            </a:r>
            <a:r>
              <a:rPr lang="eu-ES" sz="2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2019ko formatuak</a:t>
            </a:r>
            <a:r>
              <a:rPr lang="eu-E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2.- </a:t>
            </a:r>
            <a:r>
              <a:rPr lang="eu-ES" sz="2400" b="1" dirty="0">
                <a:latin typeface="Arial" panose="020B0604020202020204" pitchFamily="34" charset="0"/>
                <a:cs typeface="Arial" panose="020B0604020202020204" pitchFamily="34" charset="0"/>
              </a:rPr>
              <a:t>Proposamen teknikoa(k): </a:t>
            </a:r>
            <a:r>
              <a:rPr lang="eu-ES" sz="2400" dirty="0" err="1"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eu-ES" sz="2400" dirty="0">
                <a:latin typeface="Arial" panose="020B0604020202020204" pitchFamily="34" charset="0"/>
                <a:cs typeface="Arial" panose="020B0604020202020204" pitchFamily="34" charset="0"/>
              </a:rPr>
              <a:t> inprimakia. KONTUZ! Eredu desberdina </a:t>
            </a:r>
            <a:r>
              <a:rPr lang="eu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dirulaguntza</a:t>
            </a:r>
            <a:r>
              <a:rPr lang="eu-ES" sz="2400" dirty="0">
                <a:latin typeface="Arial" panose="020B0604020202020204" pitchFamily="34" charset="0"/>
                <a:cs typeface="Arial" panose="020B0604020202020204" pitchFamily="34" charset="0"/>
              </a:rPr>
              <a:t> eskatzen den fase bakoitzeko (4 eredu</a:t>
            </a:r>
            <a:r>
              <a:rPr lang="eu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eu-E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u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.- </a:t>
            </a:r>
            <a:r>
              <a:rPr lang="eu-ES" sz="2400" b="1" dirty="0">
                <a:latin typeface="Arial" panose="020B0604020202020204" pitchFamily="34" charset="0"/>
                <a:cs typeface="Arial" panose="020B0604020202020204" pitchFamily="34" charset="0"/>
              </a:rPr>
              <a:t>Aurrekontua: </a:t>
            </a:r>
            <a:r>
              <a:rPr lang="eu-ES" sz="2400" dirty="0">
                <a:latin typeface="Arial" panose="020B0604020202020204" pitchFamily="34" charset="0"/>
                <a:cs typeface="Arial" panose="020B0604020202020204" pitchFamily="34" charset="0"/>
              </a:rPr>
              <a:t>Excel inprimakia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KONTUZ!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Eredu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bakarra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fase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finantzagarri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bakoitzeko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dagozkion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diruz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lagungarriak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diren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lerroak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bete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E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4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" y="0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0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071138"/>
              </p:ext>
            </p:extLst>
          </p:nvPr>
        </p:nvGraphicFramePr>
        <p:xfrm>
          <a:off x="837156" y="292494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Document" showAsIcon="1" r:id="rId5" imgW="914400" imgH="771480" progId="Word.Document.8">
                  <p:link updateAutomatic="1"/>
                </p:oleObj>
              </mc:Choice>
              <mc:Fallback>
                <p:oleObj name="Document" showAsIcon="1" r:id="rId5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7156" y="292494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32564"/>
              </p:ext>
            </p:extLst>
          </p:nvPr>
        </p:nvGraphicFramePr>
        <p:xfrm>
          <a:off x="2267744" y="292494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Document" showAsIcon="1" r:id="rId7" imgW="914400" imgH="771480" progId="Word.Document.8">
                  <p:link updateAutomatic="1"/>
                </p:oleObj>
              </mc:Choice>
              <mc:Fallback>
                <p:oleObj name="Document" showAsIcon="1" r:id="rId7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67744" y="292494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668496"/>
              </p:ext>
            </p:extLst>
          </p:nvPr>
        </p:nvGraphicFramePr>
        <p:xfrm>
          <a:off x="3779912" y="292494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Document" showAsIcon="1" r:id="rId9" imgW="914400" imgH="771480" progId="Word.Document.8">
                  <p:link updateAutomatic="1"/>
                </p:oleObj>
              </mc:Choice>
              <mc:Fallback>
                <p:oleObj name="Document" showAsIcon="1" r:id="rId9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79912" y="292494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292891"/>
              </p:ext>
            </p:extLst>
          </p:nvPr>
        </p:nvGraphicFramePr>
        <p:xfrm>
          <a:off x="5076056" y="2924944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Document" showAsIcon="1" r:id="rId11" imgW="914400" imgH="771480" progId="Word.Document.8">
                  <p:link updateAutomatic="1"/>
                </p:oleObj>
              </mc:Choice>
              <mc:Fallback>
                <p:oleObj name="Document" showAsIcon="1" r:id="rId11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76056" y="2924944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760482"/>
              </p:ext>
            </p:extLst>
          </p:nvPr>
        </p:nvGraphicFramePr>
        <p:xfrm>
          <a:off x="5292080" y="530120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Hoja de cálculo" showAsIcon="1" r:id="rId13" imgW="914400" imgH="771480" progId="Excel.Sheet.8">
                  <p:link updateAutomatic="1"/>
                </p:oleObj>
              </mc:Choice>
              <mc:Fallback>
                <p:oleObj name="Hoja de cálculo" showAsIcon="1" r:id="rId13" imgW="914400" imgH="77148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92080" y="530120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58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1185" y="764704"/>
            <a:ext cx="7569621" cy="792089"/>
          </a:xfrm>
        </p:spPr>
        <p:txBody>
          <a:bodyPr>
            <a:noAutofit/>
          </a:bodyPr>
          <a:lstStyle/>
          <a:p>
            <a:r>
              <a:rPr lang="eu-E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Eranskinen zerrenda: derrigorrezkoak eta merituak</a:t>
            </a:r>
            <a:endParaRPr lang="es-E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3902" y="1700808"/>
            <a:ext cx="8960098" cy="5157192"/>
          </a:xfrm>
        </p:spPr>
        <p:txBody>
          <a:bodyPr>
            <a:normAutofit/>
          </a:bodyPr>
          <a:lstStyle/>
          <a:p>
            <a:pPr algn="just"/>
            <a:r>
              <a:rPr lang="eu-ES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Laguntzeko dokumentua:</a:t>
            </a:r>
            <a:r>
              <a:rPr lang="eu-E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eranskinak antolatzeko.</a:t>
            </a:r>
          </a:p>
          <a:p>
            <a:pPr algn="just"/>
            <a:endParaRPr lang="eu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u-E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u-ES" sz="3000" b="1" dirty="0" smtClean="0">
              <a:solidFill>
                <a:srgbClr val="0099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u-ES" sz="3000" b="1" dirty="0" smtClean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Eskuragarri </a:t>
            </a:r>
            <a:r>
              <a:rPr lang="eu-ES" sz="3000" b="1" dirty="0">
                <a:solidFill>
                  <a:srgbClr val="0099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dauden ereduak (bere kasuan)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u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u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Legezko </a:t>
            </a:r>
            <a:r>
              <a:rPr lang="eu-E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ordezkaritzaren egiaztapena (eskatzailea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s-ES" sz="400" b="1" i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l"/>
            <a:endParaRPr lang="es-E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endParaRPr lang="es-E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sz="4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5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4" y="-4077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563652"/>
              </p:ext>
            </p:extLst>
          </p:nvPr>
        </p:nvGraphicFramePr>
        <p:xfrm>
          <a:off x="4067944" y="2636912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cument" showAsIcon="1" r:id="rId6" imgW="914400" imgH="771480" progId="Word.Document.8">
                  <p:link updateAutomatic="1"/>
                </p:oleObj>
              </mc:Choice>
              <mc:Fallback>
                <p:oleObj name="Document" showAsIcon="1" r:id="rId6" imgW="914400" imgH="771480" progId="Word.Documen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67944" y="2636912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25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556793"/>
            <a:ext cx="8424936" cy="4392488"/>
          </a:xfrm>
        </p:spPr>
        <p:txBody>
          <a:bodyPr>
            <a:normAutofit fontScale="92500"/>
          </a:bodyPr>
          <a:lstStyle/>
          <a:p>
            <a:pPr algn="l"/>
            <a:endParaRPr lang="es-E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GORABEHERA INFORMATIKOAK </a:t>
            </a:r>
          </a:p>
          <a:p>
            <a:r>
              <a:rPr lang="es-E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</a:t>
            </a:r>
          </a:p>
          <a:p>
            <a:endParaRPr lang="es-E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u-E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DEIALDIARI BURUZKO ZALANTZAK</a:t>
            </a:r>
          </a:p>
          <a:p>
            <a:r>
              <a:rPr lang="es-E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945 01 80 79 - 945 01 55 18</a:t>
            </a:r>
            <a:endParaRPr lang="es-E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b="1" dirty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  <a:p>
            <a:pPr algn="l"/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Logo AGENCIA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" y="-4077"/>
            <a:ext cx="1285875" cy="75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 Gobierno Colo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618" y="-4077"/>
            <a:ext cx="1304925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4463</TotalTime>
  <Words>288</Words>
  <Application>Microsoft Office PowerPoint</Application>
  <PresentationFormat>Presentación en pantalla (4:3)</PresentationFormat>
  <Paragraphs>109</Paragraphs>
  <Slides>8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7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Tema de Office</vt:lpstr>
      <vt:lpstr>\\EJWP1043\D8401000\FOCAD 2019\GBA 2019\01. Tramitación de la convocatoria\Web\documentos _ayuda\euskera\INCIDENCIAS-eus.doc</vt:lpstr>
      <vt:lpstr>\\EJWP1043\D8401000\FOCAD 2019\GBA 2019\01. Tramitación de la convocatoria\Web\Propuesta_teknika_eusk\Propuesta Técnica Diagn+Plan_eu.doc</vt:lpstr>
      <vt:lpstr>\\EJWP1043\D8401000\FOCAD 2019\GBA 2019\01. Tramitación de la convocatoria\Web\Propuesta_teknika_eusk\Propuesta Técnica Sólo Plan_eu.doc</vt:lpstr>
      <vt:lpstr>\\EJWP1043\D8401000\FOCAD 2019\GBA 2019\01. Tramitación de la convocatoria\Web\Propuesta_teknika_eusk\Propuesta Técnica Implem+Eva_eu.doc</vt:lpstr>
      <vt:lpstr>\\EJWP1043\D8401000\FOCAD 2019\GBA 2019\01. Tramitación de la convocatoria\Web\Propuesta_teknika_eusk\Propuesta Técnica Sólo Eva_eu.doc</vt:lpstr>
      <vt:lpstr>\\EJWP1043\D8401000\FOCAD 2019\GBA 2019\01. Tramitación de la convocatoria\Web\Presupuesto\PresupuestoConvocatoria_Y27B_Web_eusk.xls</vt:lpstr>
      <vt:lpstr>\\EJWP1043\D8401000\FOCAD 2019\GBA 2019\01. Tramitación de la convocatoria\Web\documentos _ayuda\euskera\Listado anexos 2019_eus.doc</vt:lpstr>
      <vt:lpstr>CONVOCATORIA GBA 2019 2019ko GBA DEIALDIA</vt:lpstr>
      <vt:lpstr>GBA 2019ko deialdiaren elementu nagusiak </vt:lpstr>
      <vt:lpstr>Presentación de PowerPoint</vt:lpstr>
      <vt:lpstr>Aurreikusitako egutegia</vt:lpstr>
      <vt:lpstr>Instantzia normalizatua (2019ko formatuak)</vt:lpstr>
      <vt:lpstr>Instantzia normalizatua (2019ko formatuak)</vt:lpstr>
      <vt:lpstr>Eranskinen zerrenda: derrigorrezkoak eta merituak</vt:lpstr>
      <vt:lpstr>Presentación de PowerPoint</vt:lpstr>
    </vt:vector>
  </TitlesOfParts>
  <Company>EJIE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PRO 2016 2016ko PRO DEIALDIA</dc:title>
  <dc:creator>Díez Arregui, María Pilar</dc:creator>
  <cp:lastModifiedBy>Bengoechea Sorozábal, Edurne</cp:lastModifiedBy>
  <cp:revision>543</cp:revision>
  <cp:lastPrinted>2018-05-18T06:44:04Z</cp:lastPrinted>
  <dcterms:created xsi:type="dcterms:W3CDTF">2016-05-29T18:01:15Z</dcterms:created>
  <dcterms:modified xsi:type="dcterms:W3CDTF">2019-06-18T07:30:14Z</dcterms:modified>
</cp:coreProperties>
</file>